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ileron Regular" charset="1" panose="00000500000000000000"/>
      <p:regular r:id="rId24"/>
    </p:embeddedFont>
    <p:embeddedFont>
      <p:font typeface="Aileron Heavy Bold" charset="1" panose="00000A00000000000000"/>
      <p:regular r:id="rId25"/>
    </p:embeddedFont>
    <p:embeddedFont>
      <p:font typeface="Aileron Heavy" charset="1" panose="00000A00000000000000"/>
      <p:regular r:id="rId26"/>
    </p:embeddedFont>
    <p:embeddedFont>
      <p:font typeface="Muli Bold" charset="1" panose="00000800000000000000"/>
      <p:regular r:id="rId27"/>
    </p:embeddedFont>
    <p:embeddedFont>
      <p:font typeface="Aileron Regular Italics" charset="1" panose="00000500000000000000"/>
      <p:regular r:id="rId28"/>
    </p:embeddedFont>
    <p:embeddedFont>
      <p:font typeface="Aileron Regular Bold" charset="1" panose="00000800000000000000"/>
      <p:regular r:id="rId29"/>
    </p:embeddedFont>
    <p:embeddedFont>
      <p:font typeface="Aileron Regular Bold Italics" charset="1" panose="000008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DbyExUKzc.mp4" Type="http://schemas.openxmlformats.org/officeDocument/2006/relationships/video"/><Relationship Id="rId4" Target="../media/VADbyExUKzc.mp4" Type="http://schemas.microsoft.com/office/2007/relationships/media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DbyExUKzc.mp4" Type="http://schemas.openxmlformats.org/officeDocument/2006/relationships/video"/><Relationship Id="rId4" Target="../media/VADbyExUKzc.mp4" Type="http://schemas.microsoft.com/office/2007/relationships/media"/><Relationship Id="rId5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VADbyIy9iTA.mp4" Type="http://schemas.openxmlformats.org/officeDocument/2006/relationships/video"/><Relationship Id="rId4" Target="../media/VADbyIy9iTA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DbyCm9dOg.mp4" Type="http://schemas.openxmlformats.org/officeDocument/2006/relationships/video"/><Relationship Id="rId4" Target="../media/VADbyCm9dOg.mp4" Type="http://schemas.microsoft.com/office/2007/relationships/media"/><Relationship Id="rId5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15591.9247"/>
                </p14:media>
              </p:ext>
            </p:extLst>
          </p:nvPr>
        </p:nvPicPr>
        <p:blipFill>
          <a:blip r:embed="rId2"/>
          <a:srcRect l="0" t="24455" r="0" b="24455"/>
          <a:stretch>
            <a:fillRect/>
          </a:stretch>
        </p:blipFill>
        <p:spPr>
          <a:xfrm flipH="false" flipV="false" rot="0">
            <a:off x="-211923" y="5078901"/>
            <a:ext cx="18711846" cy="537734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7860851"/>
            <a:ext cx="7483687" cy="1397449"/>
            <a:chOff x="0" y="0"/>
            <a:chExt cx="9978250" cy="1863266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9978250" cy="1863266"/>
            </a:xfrm>
            <a:prstGeom prst="rect">
              <a:avLst/>
            </a:prstGeom>
            <a:solidFill>
              <a:srgbClr val="17171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23839" y="389555"/>
              <a:ext cx="8930573" cy="10365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spc="23">
                  <a:solidFill>
                    <a:srgbClr val="F4F5F7"/>
                  </a:solidFill>
                  <a:latin typeface="Aileron Regular"/>
                  <a:ea typeface="Aileron Regular"/>
                  <a:cs typeface="Aileron Regular"/>
                  <a:sym typeface="Aileron Regular"/>
                </a:rPr>
                <a:t>Pre</a:t>
              </a:r>
              <a:r>
                <a:rPr lang="en-US" sz="2300" spc="23">
                  <a:solidFill>
                    <a:srgbClr val="F4F5F7"/>
                  </a:solidFill>
                  <a:latin typeface="Aileron Regular"/>
                  <a:ea typeface="Aileron Regular"/>
                  <a:cs typeface="Aileron Regular"/>
                  <a:sym typeface="Aileron Regular"/>
                </a:rPr>
                <a:t>pared by: NYC Data Analytics Team</a:t>
              </a:r>
            </a:p>
            <a:p>
              <a:pPr algn="l">
                <a:lnSpc>
                  <a:spcPts val="3220"/>
                </a:lnSpc>
              </a:pPr>
              <a:r>
                <a:rPr lang="en-US" sz="2300" spc="23">
                  <a:solidFill>
                    <a:srgbClr val="F4F5F7"/>
                  </a:solidFill>
                  <a:latin typeface="Aileron Regular"/>
                  <a:ea typeface="Aileron Regular"/>
                  <a:cs typeface="Aileron Regular"/>
                  <a:sym typeface="Aileron Regular"/>
                </a:rPr>
                <a:t>On behalf of the New York City Council May 2025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719367" y="310932"/>
            <a:ext cx="2208109" cy="2371993"/>
          </a:xfrm>
          <a:custGeom>
            <a:avLst/>
            <a:gdLst/>
            <a:ahLst/>
            <a:cxnLst/>
            <a:rect r="r" b="b" t="t" l="l"/>
            <a:pathLst>
              <a:path h="2371993" w="2208109">
                <a:moveTo>
                  <a:pt x="0" y="0"/>
                </a:moveTo>
                <a:lnTo>
                  <a:pt x="2208110" y="0"/>
                </a:lnTo>
                <a:lnTo>
                  <a:pt x="2208110" y="2371992"/>
                </a:lnTo>
                <a:lnTo>
                  <a:pt x="0" y="2371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718298"/>
            <a:ext cx="15939233" cy="3781793"/>
            <a:chOff x="0" y="0"/>
            <a:chExt cx="21252311" cy="504239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21252309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68866"/>
              <a:ext cx="21252311" cy="407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999"/>
                </a:lnSpc>
              </a:pPr>
              <a:r>
                <a:rPr lang="en-US" sz="9999" b="true">
                  <a:solidFill>
                    <a:srgbClr val="171710"/>
                  </a:solidFill>
                  <a:latin typeface="Aileron Heavy Bold"/>
                  <a:ea typeface="Aileron Heavy Bold"/>
                  <a:cs typeface="Aileron Heavy Bold"/>
                  <a:sym typeface="Aileron Heavy Bold"/>
                </a:rPr>
                <a:t>The Airbnb Effect </a:t>
              </a:r>
            </a:p>
            <a:p>
              <a:pPr algn="l">
                <a:lnSpc>
                  <a:spcPts val="12000"/>
                </a:lnSpc>
              </a:pPr>
              <a:r>
                <a:rPr lang="en-US" sz="10000" b="true">
                  <a:solidFill>
                    <a:srgbClr val="171710"/>
                  </a:solidFill>
                  <a:latin typeface="Aileron Heavy Bold"/>
                  <a:ea typeface="Aileron Heavy Bold"/>
                  <a:cs typeface="Aileron Heavy Bold"/>
                  <a:sym typeface="Aileron Heavy Bold"/>
                </a:rPr>
                <a:t>on NYC Housing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26" t="-1645" r="-3320" b="-22297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834488" y="1916793"/>
            <a:ext cx="9633664" cy="6349804"/>
          </a:xfrm>
          <a:prstGeom prst="rect">
            <a:avLst/>
          </a:prstGeom>
          <a:solidFill>
            <a:srgbClr val="17171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3169004" y="2168734"/>
            <a:ext cx="8964633" cy="5949531"/>
          </a:xfrm>
          <a:custGeom>
            <a:avLst/>
            <a:gdLst/>
            <a:ahLst/>
            <a:cxnLst/>
            <a:rect r="r" b="b" t="t" l="l"/>
            <a:pathLst>
              <a:path h="5949531" w="8964633">
                <a:moveTo>
                  <a:pt x="0" y="0"/>
                </a:moveTo>
                <a:lnTo>
                  <a:pt x="8964633" y="0"/>
                </a:lnTo>
                <a:lnTo>
                  <a:pt x="8964633" y="5949532"/>
                </a:lnTo>
                <a:lnTo>
                  <a:pt x="0" y="5949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67757" y="448742"/>
            <a:ext cx="17352487" cy="9389517"/>
          </a:xfrm>
          <a:prstGeom prst="rect">
            <a:avLst/>
          </a:prstGeom>
          <a:solidFill>
            <a:srgbClr val="171710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319403" y="448742"/>
            <a:ext cx="15649194" cy="9389517"/>
          </a:xfrm>
          <a:custGeom>
            <a:avLst/>
            <a:gdLst/>
            <a:ahLst/>
            <a:cxnLst/>
            <a:rect r="r" b="b" t="t" l="l"/>
            <a:pathLst>
              <a:path h="9389517" w="15649194">
                <a:moveTo>
                  <a:pt x="0" y="0"/>
                </a:moveTo>
                <a:lnTo>
                  <a:pt x="15649194" y="0"/>
                </a:lnTo>
                <a:lnTo>
                  <a:pt x="15649194" y="9389516"/>
                </a:lnTo>
                <a:lnTo>
                  <a:pt x="0" y="938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249557" y="448742"/>
            <a:ext cx="10570687" cy="9389517"/>
          </a:xfrm>
          <a:prstGeom prst="rect">
            <a:avLst/>
          </a:prstGeom>
          <a:solidFill>
            <a:srgbClr val="171710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467757" y="461046"/>
            <a:ext cx="6334532" cy="9377212"/>
          </a:xfrm>
          <a:prstGeom prst="rect">
            <a:avLst/>
          </a:prstGeom>
          <a:solidFill>
            <a:srgbClr val="17171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467757" y="461046"/>
            <a:ext cx="6334532" cy="9377212"/>
          </a:xfrm>
          <a:custGeom>
            <a:avLst/>
            <a:gdLst/>
            <a:ahLst/>
            <a:cxnLst/>
            <a:rect r="r" b="b" t="t" l="l"/>
            <a:pathLst>
              <a:path h="9377212" w="6334532">
                <a:moveTo>
                  <a:pt x="0" y="0"/>
                </a:moveTo>
                <a:lnTo>
                  <a:pt x="6334532" y="0"/>
                </a:lnTo>
                <a:lnTo>
                  <a:pt x="6334532" y="9377212"/>
                </a:lnTo>
                <a:lnTo>
                  <a:pt x="0" y="9377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097" t="0" r="-6409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20236" y="1534701"/>
            <a:ext cx="12029328" cy="7217597"/>
          </a:xfrm>
          <a:custGeom>
            <a:avLst/>
            <a:gdLst/>
            <a:ahLst/>
            <a:cxnLst/>
            <a:rect r="r" b="b" t="t" l="l"/>
            <a:pathLst>
              <a:path h="7217597" w="12029328">
                <a:moveTo>
                  <a:pt x="0" y="0"/>
                </a:moveTo>
                <a:lnTo>
                  <a:pt x="12029328" y="0"/>
                </a:lnTo>
                <a:lnTo>
                  <a:pt x="12029328" y="7217598"/>
                </a:lnTo>
                <a:lnTo>
                  <a:pt x="0" y="7217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18300" y="2416622"/>
            <a:ext cx="9651400" cy="2391986"/>
            <a:chOff x="0" y="0"/>
            <a:chExt cx="12868534" cy="3189315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2868534" cy="3189315"/>
            </a:xfrm>
            <a:prstGeom prst="rect">
              <a:avLst/>
            </a:prstGeom>
            <a:solidFill>
              <a:srgbClr val="F4F5F7"/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0" y="0"/>
              <a:ext cx="4172328" cy="3189315"/>
            </a:xfrm>
            <a:prstGeom prst="rect">
              <a:avLst/>
            </a:prstGeom>
            <a:solidFill>
              <a:srgbClr val="171710">
                <a:alpha val="6667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318300" y="5478391"/>
            <a:ext cx="9651400" cy="2391986"/>
            <a:chOff x="0" y="0"/>
            <a:chExt cx="12868534" cy="3189315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12868534" cy="3189315"/>
            </a:xfrm>
            <a:prstGeom prst="rect">
              <a:avLst/>
            </a:prstGeom>
            <a:solidFill>
              <a:srgbClr val="F4F5F7"/>
            </a:solidFill>
          </p:spPr>
        </p:sp>
        <p:sp>
          <p:nvSpPr>
            <p:cNvPr name="AutoShape 8" id="8"/>
            <p:cNvSpPr/>
            <p:nvPr/>
          </p:nvSpPr>
          <p:spPr>
            <a:xfrm rot="0">
              <a:off x="0" y="0"/>
              <a:ext cx="4172328" cy="3189315"/>
            </a:xfrm>
            <a:prstGeom prst="rect">
              <a:avLst/>
            </a:prstGeom>
            <a:solidFill>
              <a:srgbClr val="171710">
                <a:alpha val="6667"/>
              </a:srgbClr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410827" y="2912528"/>
            <a:ext cx="2944191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spc="65">
                <a:solidFill>
                  <a:srgbClr val="171710"/>
                </a:solidFill>
                <a:latin typeface="Aileron Heavy"/>
                <a:ea typeface="Aileron Heavy"/>
                <a:cs typeface="Aileron Heavy"/>
                <a:sym typeface="Aileron Heavy"/>
              </a:rPr>
              <a:t>$</a:t>
            </a:r>
            <a:r>
              <a:rPr lang="en-US" b="true" sz="6500" spc="65">
                <a:solidFill>
                  <a:srgbClr val="171710"/>
                </a:solidFill>
                <a:latin typeface="Aileron Heavy"/>
                <a:ea typeface="Aileron Heavy"/>
                <a:cs typeface="Aileron Heavy"/>
                <a:sym typeface="Aileron Heavy"/>
              </a:rPr>
              <a:t>5,058</a:t>
            </a:r>
          </a:p>
          <a:p>
            <a:pPr algn="ctr">
              <a:lnSpc>
                <a:spcPts val="4800"/>
              </a:lnSpc>
            </a:pPr>
            <a:r>
              <a:rPr lang="en-US" b="true" sz="4000" spc="40">
                <a:solidFill>
                  <a:srgbClr val="171710"/>
                </a:solidFill>
                <a:latin typeface="Aileron Heavy"/>
                <a:ea typeface="Aileron Heavy"/>
                <a:cs typeface="Aileron Heavy"/>
                <a:sym typeface="Aileron Heavy"/>
              </a:rPr>
              <a:t>/month</a:t>
            </a:r>
          </a:p>
          <a:p>
            <a:pPr algn="ctr">
              <a:lnSpc>
                <a:spcPts val="36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979128" y="2836328"/>
            <a:ext cx="5595058" cy="227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0"/>
              </a:lnSpc>
            </a:pPr>
            <a:r>
              <a:rPr lang="en-US" sz="2900" i="true" spc="145">
                <a:solidFill>
                  <a:srgbClr val="171710"/>
                </a:solidFill>
                <a:latin typeface="Aileron Regular Italics"/>
                <a:ea typeface="Aileron Regular Italics"/>
                <a:cs typeface="Aileron Regular Italics"/>
                <a:sym typeface="Aileron Regular Italics"/>
              </a:rPr>
              <a:t>In July 2022, the median rent in Manhattan surpassed $5,000/month for the first time</a:t>
            </a:r>
          </a:p>
          <a:p>
            <a:pPr algn="l">
              <a:lnSpc>
                <a:spcPts val="51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979128" y="5645352"/>
            <a:ext cx="5595058" cy="380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3499" i="true" spc="174">
                <a:solidFill>
                  <a:srgbClr val="171710"/>
                </a:solidFill>
                <a:latin typeface="Aileron Regular Italics"/>
                <a:ea typeface="Aileron Regular Italics"/>
                <a:cs typeface="Aileron Regular Italics"/>
                <a:sym typeface="Aileron Regular Italics"/>
              </a:rPr>
              <a:t>Some Manhattan neighborhoods for one-bedroom apartments</a:t>
            </a:r>
          </a:p>
          <a:p>
            <a:pPr algn="l">
              <a:lnSpc>
                <a:spcPts val="5249"/>
              </a:lnSpc>
            </a:pPr>
          </a:p>
          <a:p>
            <a:pPr algn="l">
              <a:lnSpc>
                <a:spcPts val="4350"/>
              </a:lnSpc>
            </a:pPr>
          </a:p>
          <a:p>
            <a:pPr algn="l">
              <a:lnSpc>
                <a:spcPts val="50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410827" y="5968582"/>
            <a:ext cx="2944191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spc="65">
                <a:solidFill>
                  <a:srgbClr val="171710"/>
                </a:solidFill>
                <a:latin typeface="Aileron Heavy"/>
                <a:ea typeface="Aileron Heavy"/>
                <a:cs typeface="Aileron Heavy"/>
                <a:sym typeface="Aileron Heavy"/>
              </a:rPr>
              <a:t>$</a:t>
            </a:r>
            <a:r>
              <a:rPr lang="en-US" b="true" sz="6500" spc="65">
                <a:solidFill>
                  <a:srgbClr val="171710"/>
                </a:solidFill>
                <a:latin typeface="Aileron Heavy"/>
                <a:ea typeface="Aileron Heavy"/>
                <a:cs typeface="Aileron Heavy"/>
                <a:sym typeface="Aileron Heavy"/>
              </a:rPr>
              <a:t>5,500</a:t>
            </a:r>
          </a:p>
          <a:p>
            <a:pPr algn="ctr">
              <a:lnSpc>
                <a:spcPts val="4800"/>
              </a:lnSpc>
            </a:pPr>
            <a:r>
              <a:rPr lang="en-US" b="true" sz="4000" spc="40">
                <a:solidFill>
                  <a:srgbClr val="171710"/>
                </a:solidFill>
                <a:latin typeface="Aileron Heavy"/>
                <a:ea typeface="Aileron Heavy"/>
                <a:cs typeface="Aileron Heavy"/>
                <a:sym typeface="Aileron Heavy"/>
              </a:rPr>
              <a:t>/month</a:t>
            </a:r>
          </a:p>
          <a:p>
            <a:pPr algn="ctr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3" t="0" r="-2693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4406924" y="1585053"/>
            <a:ext cx="9474152" cy="7116895"/>
          </a:xfrm>
          <a:prstGeom prst="rect">
            <a:avLst/>
          </a:prstGeom>
          <a:solidFill>
            <a:srgbClr val="F4F5F7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4798223" y="1666878"/>
            <a:ext cx="8691554" cy="6953243"/>
          </a:xfrm>
          <a:custGeom>
            <a:avLst/>
            <a:gdLst/>
            <a:ahLst/>
            <a:cxnLst/>
            <a:rect r="r" b="b" t="t" l="l"/>
            <a:pathLst>
              <a:path h="6953243" w="8691554">
                <a:moveTo>
                  <a:pt x="0" y="0"/>
                </a:moveTo>
                <a:lnTo>
                  <a:pt x="8691554" y="0"/>
                </a:lnTo>
                <a:lnTo>
                  <a:pt x="8691554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64100" y="-169247"/>
            <a:ext cx="12819566" cy="10625493"/>
          </a:xfrm>
          <a:custGeom>
            <a:avLst/>
            <a:gdLst/>
            <a:ahLst/>
            <a:cxnLst/>
            <a:rect r="r" b="b" t="t" l="l"/>
            <a:pathLst>
              <a:path h="10625493" w="12819566">
                <a:moveTo>
                  <a:pt x="0" y="0"/>
                </a:moveTo>
                <a:lnTo>
                  <a:pt x="12819566" y="0"/>
                </a:lnTo>
                <a:lnTo>
                  <a:pt x="12819566" y="10625494"/>
                </a:lnTo>
                <a:lnTo>
                  <a:pt x="0" y="10625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29" t="0" r="-9629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8479462" cy="8229600"/>
          </a:xfrm>
          <a:prstGeom prst="rect">
            <a:avLst/>
          </a:prstGeom>
          <a:solidFill>
            <a:srgbClr val="F4F5F7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666878"/>
            <a:ext cx="8691554" cy="6953243"/>
          </a:xfrm>
          <a:custGeom>
            <a:avLst/>
            <a:gdLst/>
            <a:ahLst/>
            <a:cxnLst/>
            <a:rect r="r" b="b" t="t" l="l"/>
            <a:pathLst>
              <a:path h="6953243" w="8691554">
                <a:moveTo>
                  <a:pt x="0" y="0"/>
                </a:moveTo>
                <a:lnTo>
                  <a:pt x="8691554" y="0"/>
                </a:lnTo>
                <a:lnTo>
                  <a:pt x="8691554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99814" y="3591992"/>
            <a:ext cx="18088186" cy="6695008"/>
          </a:xfrm>
          <a:prstGeom prst="rect">
            <a:avLst/>
          </a:prstGeom>
          <a:solidFill>
            <a:srgbClr val="171710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211923" y="-216999"/>
            <a:ext cx="18711846" cy="4519187"/>
          </a:xfrm>
          <a:custGeom>
            <a:avLst/>
            <a:gdLst/>
            <a:ahLst/>
            <a:cxnLst/>
            <a:rect r="r" b="b" t="t" l="l"/>
            <a:pathLst>
              <a:path h="4519187" w="18711846">
                <a:moveTo>
                  <a:pt x="0" y="0"/>
                </a:moveTo>
                <a:lnTo>
                  <a:pt x="18711846" y="0"/>
                </a:lnTo>
                <a:lnTo>
                  <a:pt x="18711846" y="4519186"/>
                </a:lnTo>
                <a:lnTo>
                  <a:pt x="0" y="4519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5838" r="0" b="-20874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407125"/>
            <a:ext cx="4274941" cy="1537150"/>
            <a:chOff x="0" y="0"/>
            <a:chExt cx="5699922" cy="2049533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5699922" cy="2049533"/>
            </a:xfrm>
            <a:prstGeom prst="rect">
              <a:avLst/>
            </a:prstGeom>
            <a:solidFill>
              <a:srgbClr val="17171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327481" y="329441"/>
              <a:ext cx="5015941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 spc="114">
                  <a:solidFill>
                    <a:srgbClr val="F4F5F7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+30 %</a:t>
              </a:r>
              <a:r>
                <a:rPr lang="en-US" b="true" sz="3800" spc="114">
                  <a:solidFill>
                    <a:srgbClr val="F4F5F7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 vs +55 %</a:t>
              </a:r>
            </a:p>
            <a:p>
              <a:pPr algn="l">
                <a:lnSpc>
                  <a:spcPts val="3600"/>
                </a:lnSpc>
              </a:pPr>
              <a:r>
                <a:rPr lang="en-US" b="true" sz="3000" spc="90">
                  <a:solidFill>
                    <a:srgbClr val="F4F5F7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(2019-2024)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303641" y="4302187"/>
            <a:ext cx="7680717" cy="6144574"/>
          </a:xfrm>
          <a:custGeom>
            <a:avLst/>
            <a:gdLst/>
            <a:ahLst/>
            <a:cxnLst/>
            <a:rect r="r" b="b" t="t" l="l"/>
            <a:pathLst>
              <a:path h="6144574" w="7680717">
                <a:moveTo>
                  <a:pt x="0" y="0"/>
                </a:moveTo>
                <a:lnTo>
                  <a:pt x="7680718" y="0"/>
                </a:lnTo>
                <a:lnTo>
                  <a:pt x="7680718" y="6144574"/>
                </a:lnTo>
                <a:lnTo>
                  <a:pt x="0" y="6144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2774" y="582092"/>
            <a:ext cx="11100320" cy="9374279"/>
            <a:chOff x="0" y="0"/>
            <a:chExt cx="14800426" cy="1249903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915" r="0" b="24780"/>
            <a:stretch>
              <a:fillRect/>
            </a:stretch>
          </p:blipFill>
          <p:spPr>
            <a:xfrm flipH="false" flipV="false">
              <a:off x="0" y="0"/>
              <a:ext cx="14800426" cy="6186019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0416" t="0" r="10416" b="0"/>
            <a:stretch>
              <a:fillRect/>
            </a:stretch>
          </p:blipFill>
          <p:spPr>
            <a:xfrm flipH="false" flipV="false">
              <a:off x="0" y="6313019"/>
              <a:ext cx="7336713" cy="6186019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10416" t="0" r="10416" b="0"/>
            <a:stretch>
              <a:fillRect/>
            </a:stretch>
          </p:blipFill>
          <p:spPr>
            <a:xfrm flipH="false" flipV="false">
              <a:off x="7463713" y="6313019"/>
              <a:ext cx="7336713" cy="6186019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rot="0">
            <a:off x="467757" y="448742"/>
            <a:ext cx="5791350" cy="9389517"/>
          </a:xfrm>
          <a:prstGeom prst="rect">
            <a:avLst/>
          </a:prstGeom>
          <a:solidFill>
            <a:srgbClr val="171710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079308" y="4305078"/>
            <a:ext cx="4568246" cy="1676845"/>
            <a:chOff x="0" y="0"/>
            <a:chExt cx="6090995" cy="223579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6090995" cy="962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39"/>
                </a:lnSpc>
              </a:pPr>
              <a:r>
                <a:rPr lang="en-US" b="true" sz="4699" spc="140">
                  <a:solidFill>
                    <a:srgbClr val="F4F5F7"/>
                  </a:solidFill>
                  <a:latin typeface="Aileron Heavy Bold"/>
                  <a:ea typeface="Aileron Heavy Bold"/>
                  <a:cs typeface="Aileron Heavy Bold"/>
                  <a:sym typeface="Aileron Heavy Bold"/>
                </a:rPr>
                <a:t>Ac</a:t>
              </a:r>
              <a:r>
                <a:rPr lang="en-US" b="true" sz="4699" spc="140">
                  <a:solidFill>
                    <a:srgbClr val="F4F5F7"/>
                  </a:solidFill>
                  <a:latin typeface="Aileron Heavy Bold"/>
                  <a:ea typeface="Aileron Heavy Bold"/>
                  <a:cs typeface="Aileron Heavy Bold"/>
                  <a:sym typeface="Aileron Heavy Bold"/>
                </a:rPr>
                <a:t>hievements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321392"/>
              <a:ext cx="6090995" cy="914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99"/>
                </a:lnSpc>
              </a:pPr>
              <a:r>
                <a:rPr lang="en-US" b="true" sz="3999" spc="39">
                  <a:solidFill>
                    <a:srgbClr val="F4F5F7"/>
                  </a:solidFill>
                  <a:latin typeface="Aileron Regular Bold"/>
                  <a:ea typeface="Aileron Regular Bold"/>
                  <a:cs typeface="Aileron Regular Bold"/>
                  <a:sym typeface="Aileron Regular Bold"/>
                </a:rPr>
                <a:t>Next Steps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5205.3723" end="339.1670"/>
                </p14:media>
              </p:ext>
            </p:extLst>
          </p:nvPr>
        </p:nvPicPr>
        <p:blipFill>
          <a:blip r:embed="rId2">
            <a:alphaModFix amt="30000"/>
          </a:blip>
          <a:srcRect l="32874" t="0" r="32874" b="0"/>
          <a:stretch>
            <a:fillRect/>
          </a:stretch>
        </p:blipFill>
        <p:spPr>
          <a:xfrm flipH="false" flipV="false" rot="0">
            <a:off x="12037572" y="-169247"/>
            <a:ext cx="6470120" cy="1062549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3212293" y="1206319"/>
            <a:ext cx="4120678" cy="2236679"/>
            <a:chOff x="0" y="0"/>
            <a:chExt cx="5494237" cy="2982239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5494237" cy="2982239"/>
            </a:xfrm>
            <a:prstGeom prst="rect">
              <a:avLst/>
            </a:prstGeom>
            <a:solidFill>
              <a:srgbClr val="17171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487578" y="405270"/>
              <a:ext cx="4519081" cy="217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338"/>
                </a:lnSpc>
              </a:pPr>
              <a:r>
                <a:rPr lang="en-US" sz="3615" spc="108">
                  <a:solidFill>
                    <a:srgbClr val="F4F5F7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T</a:t>
              </a:r>
              <a:r>
                <a:rPr lang="en-US" b="true" sz="3615" spc="108">
                  <a:solidFill>
                    <a:srgbClr val="F4F5F7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hanks for listening to us</a:t>
              </a:r>
            </a:p>
            <a:p>
              <a:pPr algn="r">
                <a:lnSpc>
                  <a:spcPts val="433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33077" y="2860810"/>
            <a:ext cx="4565381" cy="4565381"/>
          </a:xfrm>
          <a:custGeom>
            <a:avLst/>
            <a:gdLst/>
            <a:ahLst/>
            <a:cxnLst/>
            <a:rect r="r" b="b" t="t" l="l"/>
            <a:pathLst>
              <a:path h="4565381" w="4565381">
                <a:moveTo>
                  <a:pt x="0" y="0"/>
                </a:moveTo>
                <a:lnTo>
                  <a:pt x="4565380" y="0"/>
                </a:lnTo>
                <a:lnTo>
                  <a:pt x="4565380" y="4565380"/>
                </a:lnTo>
                <a:lnTo>
                  <a:pt x="0" y="4565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81683" y="2809416"/>
            <a:ext cx="4668168" cy="4668168"/>
          </a:xfrm>
          <a:custGeom>
            <a:avLst/>
            <a:gdLst/>
            <a:ahLst/>
            <a:cxnLst/>
            <a:rect r="r" b="b" t="t" l="l"/>
            <a:pathLst>
              <a:path h="4668168" w="4668168">
                <a:moveTo>
                  <a:pt x="0" y="0"/>
                </a:moveTo>
                <a:lnTo>
                  <a:pt x="4668168" y="0"/>
                </a:lnTo>
                <a:lnTo>
                  <a:pt x="4668168" y="4668168"/>
                </a:lnTo>
                <a:lnTo>
                  <a:pt x="0" y="4668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487534" y="1295543"/>
            <a:ext cx="6656466" cy="7695914"/>
            <a:chOff x="0" y="0"/>
            <a:chExt cx="8875288" cy="1026121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8875285" cy="6063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67"/>
                </a:lnSpc>
              </a:pPr>
              <a:r>
                <a:rPr lang="en-US" b="true" sz="4973" spc="49">
                  <a:solidFill>
                    <a:srgbClr val="F4F5F7"/>
                  </a:solidFill>
                  <a:latin typeface="Aileron Heavy Bold"/>
                  <a:ea typeface="Aileron Heavy Bold"/>
                  <a:cs typeface="Aileron Heavy Bold"/>
                  <a:sym typeface="Aileron Heavy Bold"/>
                </a:rPr>
                <a:t>Github of th</a:t>
              </a:r>
              <a:r>
                <a:rPr lang="en-US" b="true" sz="4973" spc="49">
                  <a:solidFill>
                    <a:srgbClr val="F4F5F7"/>
                  </a:solidFill>
                  <a:latin typeface="Aileron Heavy Bold"/>
                  <a:ea typeface="Aileron Heavy Bold"/>
                  <a:cs typeface="Aileron Heavy Bold"/>
                  <a:sym typeface="Aileron Heavy Bold"/>
                </a:rPr>
                <a:t>e project</a:t>
              </a:r>
            </a:p>
            <a:p>
              <a:pPr algn="ctr">
                <a:lnSpc>
                  <a:spcPts val="5967"/>
                </a:lnSpc>
              </a:pPr>
            </a:p>
            <a:p>
              <a:pPr algn="ctr">
                <a:lnSpc>
                  <a:spcPts val="5967"/>
                </a:lnSpc>
              </a:pPr>
            </a:p>
            <a:p>
              <a:pPr algn="ctr">
                <a:lnSpc>
                  <a:spcPts val="5967"/>
                </a:lnSpc>
              </a:pPr>
            </a:p>
            <a:p>
              <a:pPr algn="ctr">
                <a:lnSpc>
                  <a:spcPts val="5967"/>
                </a:lnSpc>
              </a:pPr>
            </a:p>
            <a:p>
              <a:pPr algn="ctr">
                <a:lnSpc>
                  <a:spcPts val="5967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918260"/>
              <a:ext cx="8875288" cy="1342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51"/>
                </a:lnSpc>
              </a:pPr>
              <a:r>
                <a:rPr lang="en-US" b="true" sz="2901" i="true" spc="145">
                  <a:solidFill>
                    <a:srgbClr val="F4F5F7"/>
                  </a:solidFill>
                  <a:latin typeface="Aileron Regular Bold Italics"/>
                  <a:ea typeface="Aileron Regular Bold Italics"/>
                  <a:cs typeface="Aileron Regular Bold Italics"/>
                  <a:sym typeface="Aileron Regular Bold Italics"/>
                </a:rPr>
                <a:t>Questi</a:t>
              </a:r>
              <a:r>
                <a:rPr lang="en-US" b="true" sz="2901" i="true" spc="145">
                  <a:solidFill>
                    <a:srgbClr val="F4F5F7"/>
                  </a:solidFill>
                  <a:latin typeface="Aileron Regular Bold Italics"/>
                  <a:ea typeface="Aileron Regular Bold Italics"/>
                  <a:cs typeface="Aileron Regular Bold Italics"/>
                  <a:sym typeface="Aileron Regular Bold Italics"/>
                </a:rPr>
                <a:t>ons?</a:t>
              </a:r>
            </a:p>
            <a:p>
              <a:pPr algn="ctr">
                <a:lnSpc>
                  <a:spcPts val="3901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96279" y="448742"/>
            <a:ext cx="9099965" cy="9389517"/>
          </a:xfrm>
          <a:prstGeom prst="rect">
            <a:avLst/>
          </a:prstGeom>
          <a:solidFill>
            <a:srgbClr val="171710">
              <a:alpha val="4706"/>
            </a:srgbClr>
          </a:solid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8984.4604" end="0.0000"/>
                </p14:media>
              </p:ext>
            </p:extLst>
          </p:nvPr>
        </p:nvPicPr>
        <p:blipFill>
          <a:blip r:embed="rId2"/>
          <a:srcRect l="48993" t="0" r="4523" b="0"/>
          <a:stretch>
            <a:fillRect/>
          </a:stretch>
        </p:blipFill>
        <p:spPr>
          <a:xfrm flipH="false" flipV="false" rot="0">
            <a:off x="10015403" y="448742"/>
            <a:ext cx="7759190" cy="938951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961624" y="3280099"/>
            <a:ext cx="8169274" cy="4999734"/>
            <a:chOff x="0" y="0"/>
            <a:chExt cx="10892366" cy="666631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0892362" cy="112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25"/>
                </a:lnSpc>
              </a:pPr>
              <a:r>
                <a:rPr lang="en-US" b="true" sz="5520" spc="55">
                  <a:solidFill>
                    <a:srgbClr val="171710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Summary of the Project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27162"/>
              <a:ext cx="10892366" cy="4739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5016" indent="-292508" lvl="1">
                <a:lnSpc>
                  <a:spcPts val="4064"/>
                </a:lnSpc>
                <a:buFont typeface="Arial"/>
                <a:buChar char="•"/>
              </a:pPr>
              <a:r>
                <a:rPr lang="en-US" sz="2709" spc="27">
                  <a:solidFill>
                    <a:srgbClr val="171710"/>
                  </a:solidFill>
                  <a:latin typeface="Aileron Regular"/>
                  <a:ea typeface="Aileron Regular"/>
                  <a:cs typeface="Aileron Regular"/>
                  <a:sym typeface="Aileron Regular"/>
                </a:rPr>
                <a:t>Project Overview</a:t>
              </a:r>
            </a:p>
            <a:p>
              <a:pPr algn="l" marL="585016" indent="-292508" lvl="1">
                <a:lnSpc>
                  <a:spcPts val="4064"/>
                </a:lnSpc>
                <a:buFont typeface="Arial"/>
                <a:buChar char="•"/>
              </a:pPr>
              <a:r>
                <a:rPr lang="en-US" sz="2709" spc="27">
                  <a:solidFill>
                    <a:srgbClr val="171710"/>
                  </a:solidFill>
                  <a:latin typeface="Aileron Regular"/>
                  <a:ea typeface="Aileron Regular"/>
                  <a:cs typeface="Aileron Regular"/>
                  <a:sym typeface="Aileron Regular"/>
                </a:rPr>
                <a:t>Data Acquisition, Enrichment, and Examination</a:t>
              </a:r>
            </a:p>
            <a:p>
              <a:pPr algn="l" marL="585016" indent="-292508" lvl="1">
                <a:lnSpc>
                  <a:spcPts val="4064"/>
                </a:lnSpc>
                <a:buFont typeface="Arial"/>
                <a:buChar char="•"/>
              </a:pPr>
              <a:r>
                <a:rPr lang="en-US" sz="2709" spc="27">
                  <a:solidFill>
                    <a:srgbClr val="171710"/>
                  </a:solidFill>
                  <a:latin typeface="Aileron Regular"/>
                  <a:ea typeface="Aileron Regular"/>
                  <a:cs typeface="Aileron Regular"/>
                  <a:sym typeface="Aileron Regular"/>
                </a:rPr>
                <a:t>Database Design &amp; Data Transformation</a:t>
              </a:r>
            </a:p>
            <a:p>
              <a:pPr algn="l" marL="585016" indent="-292508" lvl="1">
                <a:lnSpc>
                  <a:spcPts val="4064"/>
                </a:lnSpc>
                <a:buFont typeface="Arial"/>
                <a:buChar char="•"/>
              </a:pPr>
              <a:r>
                <a:rPr lang="en-US" sz="2709" spc="27">
                  <a:solidFill>
                    <a:srgbClr val="171710"/>
                  </a:solidFill>
                  <a:latin typeface="Aileron Regular"/>
                  <a:ea typeface="Aileron Regular"/>
                  <a:cs typeface="Aileron Regular"/>
                  <a:sym typeface="Aileron Regular"/>
                </a:rPr>
                <a:t>SQL Insights &amp; Advanced Analysis </a:t>
              </a:r>
            </a:p>
            <a:p>
              <a:pPr algn="l" marL="585016" indent="-292508" lvl="1">
                <a:lnSpc>
                  <a:spcPts val="4064"/>
                </a:lnSpc>
                <a:buFont typeface="Arial"/>
                <a:buChar char="•"/>
              </a:pPr>
              <a:r>
                <a:rPr lang="en-US" sz="2709" spc="27">
                  <a:solidFill>
                    <a:srgbClr val="171710"/>
                  </a:solidFill>
                  <a:latin typeface="Aileron Regular"/>
                  <a:ea typeface="Aileron Regular"/>
                  <a:cs typeface="Aileron Regular"/>
                  <a:sym typeface="Aileron Regular"/>
                </a:rPr>
                <a:t>Visualization &amp; Key Insights</a:t>
              </a:r>
            </a:p>
            <a:p>
              <a:pPr algn="l" marL="585016" indent="-292508" lvl="1">
                <a:lnSpc>
                  <a:spcPts val="4064"/>
                </a:lnSpc>
                <a:buFont typeface="Arial"/>
                <a:buChar char="•"/>
              </a:pPr>
              <a:r>
                <a:rPr lang="en-US" sz="2709" spc="27">
                  <a:solidFill>
                    <a:srgbClr val="171710"/>
                  </a:solidFill>
                  <a:latin typeface="Aileron Regular"/>
                  <a:ea typeface="Aileron Regular"/>
                  <a:cs typeface="Aileron Regular"/>
                  <a:sym typeface="Aileron Regular"/>
                </a:rPr>
                <a:t>Conclusions, Hypothesis &amp; Implications </a:t>
              </a:r>
            </a:p>
            <a:p>
              <a:pPr algn="l" marL="585016" indent="-292508" lvl="1">
                <a:lnSpc>
                  <a:spcPts val="4064"/>
                </a:lnSpc>
                <a:buFont typeface="Arial"/>
                <a:buChar char="•"/>
              </a:pPr>
              <a:r>
                <a:rPr lang="en-US" sz="2709" spc="27">
                  <a:solidFill>
                    <a:srgbClr val="171710"/>
                  </a:solidFill>
                  <a:latin typeface="Aileron Regular"/>
                  <a:ea typeface="Aileron Regular"/>
                  <a:cs typeface="Aileron Regular"/>
                  <a:sym typeface="Aileron Regular"/>
                </a:rPr>
                <a:t>Achievements and Next Steps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885233" y="4632048"/>
            <a:ext cx="6019530" cy="1022905"/>
            <a:chOff x="0" y="0"/>
            <a:chExt cx="8026040" cy="1363873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8026040" cy="1363873"/>
            </a:xfrm>
            <a:prstGeom prst="rect">
              <a:avLst/>
            </a:prstGeom>
            <a:solidFill>
              <a:srgbClr val="171710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460455" y="240705"/>
              <a:ext cx="7105130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b="true" sz="3800" spc="113">
                  <a:solidFill>
                    <a:srgbClr val="F4F5F7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Main points covered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4" t="-17784" r="-234" b="-18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10933" y="1635458"/>
            <a:ext cx="9866134" cy="8429625"/>
          </a:xfrm>
          <a:custGeom>
            <a:avLst/>
            <a:gdLst/>
            <a:ahLst/>
            <a:cxnLst/>
            <a:rect r="r" b="b" t="t" l="l"/>
            <a:pathLst>
              <a:path h="8429625" w="9866134">
                <a:moveTo>
                  <a:pt x="0" y="0"/>
                </a:moveTo>
                <a:lnTo>
                  <a:pt x="9866134" y="0"/>
                </a:lnTo>
                <a:lnTo>
                  <a:pt x="9866134" y="8429625"/>
                </a:lnTo>
                <a:lnTo>
                  <a:pt x="0" y="8429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215488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b="true" sz="5500" spc="330">
                <a:solidFill>
                  <a:srgbClr val="F4F5F7"/>
                </a:solidFill>
                <a:latin typeface="Aileron Heavy Bold"/>
                <a:ea typeface="Aileron Heavy Bold"/>
                <a:cs typeface="Aileron Heavy Bold"/>
                <a:sym typeface="Aileron Heavy Bold"/>
              </a:rPr>
              <a:t>ERR DIAGRAM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871447" y="448742"/>
            <a:ext cx="13948797" cy="9389517"/>
          </a:xfrm>
          <a:prstGeom prst="rect">
            <a:avLst/>
          </a:prstGeom>
          <a:solidFill>
            <a:srgbClr val="171710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467757" y="448742"/>
            <a:ext cx="4404442" cy="9391615"/>
          </a:xfrm>
          <a:prstGeom prst="rect">
            <a:avLst/>
          </a:prstGeom>
          <a:solidFill>
            <a:srgbClr val="17171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6878339" y="600143"/>
            <a:ext cx="9329027" cy="9086714"/>
          </a:xfrm>
          <a:custGeom>
            <a:avLst/>
            <a:gdLst/>
            <a:ahLst/>
            <a:cxnLst/>
            <a:rect r="r" b="b" t="t" l="l"/>
            <a:pathLst>
              <a:path h="9086714" w="9329027">
                <a:moveTo>
                  <a:pt x="0" y="0"/>
                </a:moveTo>
                <a:lnTo>
                  <a:pt x="9329027" y="0"/>
                </a:lnTo>
                <a:lnTo>
                  <a:pt x="9329027" y="9086714"/>
                </a:lnTo>
                <a:lnTo>
                  <a:pt x="0" y="9086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923244"/>
            <a:ext cx="3090397" cy="2328551"/>
            <a:chOff x="0" y="0"/>
            <a:chExt cx="4120529" cy="310473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570478"/>
              <a:ext cx="4120529" cy="534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7625"/>
              <a:ext cx="4120529" cy="2019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60"/>
                </a:lnSpc>
              </a:pPr>
              <a:r>
                <a:rPr lang="en-US" sz="3600" spc="-36">
                  <a:solidFill>
                    <a:srgbClr val="F4F5F7"/>
                  </a:solidFill>
                  <a:latin typeface="Muli Bold"/>
                  <a:ea typeface="Muli Bold"/>
                  <a:cs typeface="Muli Bold"/>
                  <a:sym typeface="Muli Bold"/>
                </a:rPr>
                <a:t>5 BOROUGHTS OF NYC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67757" y="448742"/>
            <a:ext cx="17352487" cy="9389517"/>
          </a:xfrm>
          <a:prstGeom prst="rect">
            <a:avLst/>
          </a:prstGeom>
          <a:solidFill>
            <a:srgbClr val="171710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564464" y="4334405"/>
            <a:ext cx="8255779" cy="5503853"/>
          </a:xfrm>
          <a:custGeom>
            <a:avLst/>
            <a:gdLst/>
            <a:ahLst/>
            <a:cxnLst/>
            <a:rect r="r" b="b" t="t" l="l"/>
            <a:pathLst>
              <a:path h="5503853" w="8255779">
                <a:moveTo>
                  <a:pt x="0" y="0"/>
                </a:moveTo>
                <a:lnTo>
                  <a:pt x="8255779" y="0"/>
                </a:lnTo>
                <a:lnTo>
                  <a:pt x="8255779" y="5503853"/>
                </a:lnTo>
                <a:lnTo>
                  <a:pt x="0" y="5503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7757" y="448742"/>
            <a:ext cx="9200973" cy="5750608"/>
          </a:xfrm>
          <a:custGeom>
            <a:avLst/>
            <a:gdLst/>
            <a:ahLst/>
            <a:cxnLst/>
            <a:rect r="r" b="b" t="t" l="l"/>
            <a:pathLst>
              <a:path h="5750608" w="9200973">
                <a:moveTo>
                  <a:pt x="0" y="0"/>
                </a:moveTo>
                <a:lnTo>
                  <a:pt x="9200972" y="0"/>
                </a:lnTo>
                <a:lnTo>
                  <a:pt x="9200972" y="5750607"/>
                </a:lnTo>
                <a:lnTo>
                  <a:pt x="0" y="5750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67757" y="448742"/>
            <a:ext cx="17352487" cy="9389517"/>
          </a:xfrm>
          <a:prstGeom prst="rect">
            <a:avLst/>
          </a:prstGeom>
          <a:solidFill>
            <a:srgbClr val="171710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467757" y="448742"/>
            <a:ext cx="8676243" cy="5205746"/>
          </a:xfrm>
          <a:custGeom>
            <a:avLst/>
            <a:gdLst/>
            <a:ahLst/>
            <a:cxnLst/>
            <a:rect r="r" b="b" t="t" l="l"/>
            <a:pathLst>
              <a:path h="5205746" w="8676243">
                <a:moveTo>
                  <a:pt x="0" y="0"/>
                </a:moveTo>
                <a:lnTo>
                  <a:pt x="8676243" y="0"/>
                </a:lnTo>
                <a:lnTo>
                  <a:pt x="8676243" y="5205746"/>
                </a:lnTo>
                <a:lnTo>
                  <a:pt x="0" y="5205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4456791"/>
            <a:ext cx="8676243" cy="5381467"/>
          </a:xfrm>
          <a:custGeom>
            <a:avLst/>
            <a:gdLst/>
            <a:ahLst/>
            <a:cxnLst/>
            <a:rect r="r" b="b" t="t" l="l"/>
            <a:pathLst>
              <a:path h="5381467" w="8676243">
                <a:moveTo>
                  <a:pt x="0" y="0"/>
                </a:moveTo>
                <a:lnTo>
                  <a:pt x="8676243" y="0"/>
                </a:lnTo>
                <a:lnTo>
                  <a:pt x="8676243" y="5381467"/>
                </a:lnTo>
                <a:lnTo>
                  <a:pt x="0" y="5381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10180.0787"/>
                </p14:media>
              </p:ext>
            </p:extLst>
          </p:nvPr>
        </p:nvPicPr>
        <p:blipFill>
          <a:blip r:embed="rId2"/>
          <a:srcRect l="12835" t="0" r="57450" b="0"/>
          <a:stretch>
            <a:fillRect/>
          </a:stretch>
        </p:blipFill>
        <p:spPr>
          <a:xfrm flipH="false" flipV="false" rot="0">
            <a:off x="-192528" y="-169247"/>
            <a:ext cx="5612870" cy="10625493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816446" y="1558643"/>
            <a:ext cx="12005615" cy="7503510"/>
          </a:xfrm>
          <a:custGeom>
            <a:avLst/>
            <a:gdLst/>
            <a:ahLst/>
            <a:cxnLst/>
            <a:rect r="r" b="b" t="t" l="l"/>
            <a:pathLst>
              <a:path h="7503510" w="12005615">
                <a:moveTo>
                  <a:pt x="0" y="0"/>
                </a:moveTo>
                <a:lnTo>
                  <a:pt x="12005616" y="0"/>
                </a:lnTo>
                <a:lnTo>
                  <a:pt x="12005616" y="7503509"/>
                </a:lnTo>
                <a:lnTo>
                  <a:pt x="0" y="7503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67757" y="448742"/>
            <a:ext cx="17352487" cy="9389517"/>
          </a:xfrm>
          <a:prstGeom prst="rect">
            <a:avLst/>
          </a:prstGeom>
          <a:solidFill>
            <a:srgbClr val="171710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101862" y="448742"/>
            <a:ext cx="14084275" cy="9389517"/>
          </a:xfrm>
          <a:custGeom>
            <a:avLst/>
            <a:gdLst/>
            <a:ahLst/>
            <a:cxnLst/>
            <a:rect r="r" b="b" t="t" l="l"/>
            <a:pathLst>
              <a:path h="9389517" w="14084275">
                <a:moveTo>
                  <a:pt x="0" y="0"/>
                </a:moveTo>
                <a:lnTo>
                  <a:pt x="14084276" y="0"/>
                </a:lnTo>
                <a:lnTo>
                  <a:pt x="14084276" y="9389516"/>
                </a:lnTo>
                <a:lnTo>
                  <a:pt x="0" y="938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67757" y="448742"/>
            <a:ext cx="17352487" cy="9389517"/>
          </a:xfrm>
          <a:prstGeom prst="rect">
            <a:avLst/>
          </a:prstGeom>
          <a:solidFill>
            <a:srgbClr val="171710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101862" y="448742"/>
            <a:ext cx="14084275" cy="9389517"/>
          </a:xfrm>
          <a:custGeom>
            <a:avLst/>
            <a:gdLst/>
            <a:ahLst/>
            <a:cxnLst/>
            <a:rect r="r" b="b" t="t" l="l"/>
            <a:pathLst>
              <a:path h="9389517" w="14084275">
                <a:moveTo>
                  <a:pt x="0" y="0"/>
                </a:moveTo>
                <a:lnTo>
                  <a:pt x="14084276" y="0"/>
                </a:lnTo>
                <a:lnTo>
                  <a:pt x="14084276" y="9389516"/>
                </a:lnTo>
                <a:lnTo>
                  <a:pt x="0" y="938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DAGnhIvcgRA</dc:identifier>
  <dcterms:modified xsi:type="dcterms:W3CDTF">2011-08-01T06:04:30Z</dcterms:modified>
  <cp:revision>1</cp:revision>
  <dc:title>The Airbnb Effect on NYC Housing</dc:title>
</cp:coreProperties>
</file>